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dvent Pro SemiBold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Fira Sans Condensed Medium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  <p:embeddedFont>
      <p:font typeface="Fira Sans"/>
      <p:regular r:id="rId35"/>
      <p:bold r:id="rId36"/>
      <p:italic r:id="rId37"/>
      <p:boldItalic r:id="rId38"/>
    </p:embeddedFont>
    <p:embeddedFont>
      <p:font typeface="Fira Sans Light"/>
      <p:regular r:id="rId39"/>
      <p:bold r:id="rId40"/>
      <p:italic r:id="rId41"/>
      <p:boldItalic r:id="rId42"/>
    </p:embeddedFont>
    <p:embeddedFont>
      <p:font typeface="Share Tech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Light-bold.fntdata"/><Relationship Id="rId20" Type="http://schemas.openxmlformats.org/officeDocument/2006/relationships/font" Target="fonts/AdventProSemiBold-bold.fntdata"/><Relationship Id="rId42" Type="http://schemas.openxmlformats.org/officeDocument/2006/relationships/font" Target="fonts/FiraSansLight-boldItalic.fntdata"/><Relationship Id="rId41" Type="http://schemas.openxmlformats.org/officeDocument/2006/relationships/font" Target="fonts/FiraSansLight-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43" Type="http://schemas.openxmlformats.org/officeDocument/2006/relationships/font" Target="fonts/ShareTech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CondensedMedium-italic.fntdata"/><Relationship Id="rId30" Type="http://schemas.openxmlformats.org/officeDocument/2006/relationships/font" Target="fonts/FiraSansCondensedMedium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Condensed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FiraSans-regular.fntdata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37" Type="http://schemas.openxmlformats.org/officeDocument/2006/relationships/font" Target="fonts/FiraSans-italic.fntdata"/><Relationship Id="rId14" Type="http://schemas.openxmlformats.org/officeDocument/2006/relationships/slide" Target="slides/slide9.xml"/><Relationship Id="rId36" Type="http://schemas.openxmlformats.org/officeDocument/2006/relationships/font" Target="fonts/FiraSans-bold.fntdata"/><Relationship Id="rId17" Type="http://schemas.openxmlformats.org/officeDocument/2006/relationships/slide" Target="slides/slide12.xml"/><Relationship Id="rId39" Type="http://schemas.openxmlformats.org/officeDocument/2006/relationships/font" Target="fonts/FiraSansLight-regular.fntdata"/><Relationship Id="rId16" Type="http://schemas.openxmlformats.org/officeDocument/2006/relationships/slide" Target="slides/slide11.xml"/><Relationship Id="rId38" Type="http://schemas.openxmlformats.org/officeDocument/2006/relationships/font" Target="fonts/FiraSans-boldItalic.fntdata"/><Relationship Id="rId19" Type="http://schemas.openxmlformats.org/officeDocument/2006/relationships/font" Target="fonts/AdventPro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8c9d39358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8c9d39358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98c9d3935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98c9d3935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8c9d3935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8c9d3935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8c9d39358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8c9d39358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a5b99fa3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9a5b99fa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R-square value tells you how much variation is explained by your model.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R2 tell you the variation in your dependent(Rating) variable that is accounted for (or predicted by) your independent variables(Size, Reviews, Price)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 my model, although the model doesn't explain much of variation of the data, the variables are significant as we can see by their low p values.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P value is a probability that tells you how confident you can be that each individual variable has some relationship with the dependent variable, which is the important thing.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These columns with a low p-value does impact the target variable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This reported value is used to establish the statistical significance of the relationships being tested.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a5b99fa3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a5b99fa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8c9d393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8c9d393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98c9d393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98c9d393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98c9d393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98c9d393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98c9d393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98c9d393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98c9d3935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98c9d3935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8c9d3935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8c9d3935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9a5b99fa37_3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9a5b99fa37_3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0" name="Google Shape;4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Rmasab@gmail.com" TargetMode="External"/><Relationship Id="rId4" Type="http://schemas.openxmlformats.org/officeDocument/2006/relationships/hyperlink" Target="mailto:Rmasab@gmail.com" TargetMode="External"/><Relationship Id="rId5" Type="http://schemas.openxmlformats.org/officeDocument/2006/relationships/hyperlink" Target="mailto:Rmasab@gmail.com" TargetMode="External"/><Relationship Id="rId6" Type="http://schemas.openxmlformats.org/officeDocument/2006/relationships/hyperlink" Target="mailto:Rmasab@gmail.co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"/>
          <p:cNvSpPr txBox="1"/>
          <p:nvPr>
            <p:ph type="ctrTitle"/>
          </p:nvPr>
        </p:nvSpPr>
        <p:spPr>
          <a:xfrm>
            <a:off x="1043700" y="969625"/>
            <a:ext cx="7056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accent6"/>
                </a:solidFill>
              </a:rPr>
              <a:t>Capturing the Android Market with Data to Guide App Developers at Treelo Tech</a:t>
            </a:r>
            <a:endParaRPr b="1" sz="4300">
              <a:solidFill>
                <a:schemeClr val="accent6"/>
              </a:solidFill>
            </a:endParaRPr>
          </a:p>
        </p:txBody>
      </p:sp>
      <p:sp>
        <p:nvSpPr>
          <p:cNvPr id="436" name="Google Shape;436;p24"/>
          <p:cNvSpPr txBox="1"/>
          <p:nvPr>
            <p:ph idx="1" type="subTitle"/>
          </p:nvPr>
        </p:nvSpPr>
        <p:spPr>
          <a:xfrm>
            <a:off x="2099400" y="3022225"/>
            <a:ext cx="5098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Utilizing 2018 Google Play Store Dataset</a:t>
            </a:r>
            <a:endParaRPr/>
          </a:p>
        </p:txBody>
      </p:sp>
      <p:sp>
        <p:nvSpPr>
          <p:cNvPr id="437" name="Google Shape;437;p24"/>
          <p:cNvSpPr txBox="1"/>
          <p:nvPr/>
        </p:nvSpPr>
        <p:spPr>
          <a:xfrm>
            <a:off x="901050" y="3973875"/>
            <a:ext cx="7341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Rona Masab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September 30 2020</a:t>
            </a:r>
            <a:endParaRPr sz="19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 txBox="1"/>
          <p:nvPr>
            <p:ph type="title"/>
          </p:nvPr>
        </p:nvSpPr>
        <p:spPr>
          <a:xfrm>
            <a:off x="311700" y="235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6"/>
                </a:solidFill>
              </a:rPr>
              <a:t>Takeaways for Guiding App Development</a:t>
            </a:r>
            <a:endParaRPr b="1" sz="3600">
              <a:solidFill>
                <a:schemeClr val="accent6"/>
              </a:solidFill>
            </a:endParaRPr>
          </a:p>
        </p:txBody>
      </p:sp>
      <p:sp>
        <p:nvSpPr>
          <p:cNvPr id="539" name="Google Shape;539;p33"/>
          <p:cNvSpPr txBox="1"/>
          <p:nvPr>
            <p:ph idx="1" type="body"/>
          </p:nvPr>
        </p:nvSpPr>
        <p:spPr>
          <a:xfrm>
            <a:off x="311700" y="126330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Launch app into </a:t>
            </a:r>
            <a:r>
              <a:rPr b="1" lang="en"/>
              <a:t>Casual</a:t>
            </a:r>
            <a:r>
              <a:rPr lang="en"/>
              <a:t> </a:t>
            </a:r>
            <a:r>
              <a:rPr b="1" lang="en"/>
              <a:t>Games</a:t>
            </a:r>
            <a:r>
              <a:rPr lang="en"/>
              <a:t> </a:t>
            </a:r>
            <a:r>
              <a:rPr lang="en"/>
              <a:t>genre</a:t>
            </a:r>
            <a:br>
              <a:rPr b="1" lang="en"/>
            </a:b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Keep app size </a:t>
            </a:r>
            <a:r>
              <a:rPr b="1" lang="en"/>
              <a:t>light</a:t>
            </a:r>
            <a:r>
              <a:rPr lang="en"/>
              <a:t>, </a:t>
            </a:r>
            <a:r>
              <a:rPr b="1" lang="en"/>
              <a:t>under 30 MB.</a:t>
            </a:r>
            <a:r>
              <a:rPr lang="en"/>
              <a:t> 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Make app </a:t>
            </a:r>
            <a:r>
              <a:rPr b="1" lang="en"/>
              <a:t>free</a:t>
            </a:r>
            <a:br>
              <a:rPr b="1" lang="en"/>
            </a:b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Encourage</a:t>
            </a:r>
            <a:r>
              <a:rPr lang="en"/>
              <a:t> </a:t>
            </a:r>
            <a:r>
              <a:rPr b="1" lang="en"/>
              <a:t>users</a:t>
            </a:r>
            <a:r>
              <a:rPr lang="en"/>
              <a:t> to leave </a:t>
            </a:r>
            <a:r>
              <a:rPr b="1" lang="en"/>
              <a:t>reviews; </a:t>
            </a:r>
            <a:r>
              <a:rPr lang="en"/>
              <a:t>users install applications more if it has existing reviews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4"/>
          <p:cNvSpPr txBox="1"/>
          <p:nvPr>
            <p:ph type="title"/>
          </p:nvPr>
        </p:nvSpPr>
        <p:spPr>
          <a:xfrm>
            <a:off x="311700" y="2393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6"/>
                </a:solidFill>
              </a:rPr>
              <a:t>Next Steps</a:t>
            </a:r>
            <a:endParaRPr b="1" sz="3600">
              <a:solidFill>
                <a:schemeClr val="accent6"/>
              </a:solidFill>
            </a:endParaRPr>
          </a:p>
        </p:txBody>
      </p:sp>
      <p:sp>
        <p:nvSpPr>
          <p:cNvPr id="545" name="Google Shape;545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Investigate app retention to see how long users actually keep apps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Scrape reviews in the Google Play Store to analyze text data to get a better understanding about review types (positive or negative) </a:t>
            </a:r>
            <a:br>
              <a:rPr b="1" lang="en">
                <a:solidFill>
                  <a:srgbClr val="FF0000"/>
                </a:solidFill>
              </a:rPr>
            </a:b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Investigate where to implement marketing efforts once app is developed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5"/>
          <p:cNvSpPr txBox="1"/>
          <p:nvPr/>
        </p:nvSpPr>
        <p:spPr>
          <a:xfrm>
            <a:off x="2492850" y="486700"/>
            <a:ext cx="4158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3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35"/>
          <p:cNvSpPr txBox="1"/>
          <p:nvPr/>
        </p:nvSpPr>
        <p:spPr>
          <a:xfrm>
            <a:off x="2339100" y="2279475"/>
            <a:ext cx="44658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Email</a:t>
            </a:r>
            <a:r>
              <a:rPr b="1" lang="en" sz="19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r>
              <a:rPr lang="en" sz="1900" u="sng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	</a:t>
            </a:r>
            <a:r>
              <a:rPr b="1" lang="en" sz="1900">
                <a:solidFill>
                  <a:srgbClr val="FF9900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Rmasab</a:t>
            </a:r>
            <a:r>
              <a:rPr lang="en" sz="1900">
                <a:solidFill>
                  <a:srgbClr val="FFFFFF"/>
                </a:solidFill>
                <a:uFill>
                  <a:noFill/>
                </a:uFill>
                <a:latin typeface="Fira Sans Light"/>
                <a:ea typeface="Fira Sans Light"/>
                <a:cs typeface="Fira Sans Light"/>
                <a:sym typeface="Fira Sa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@gmail.com</a:t>
            </a:r>
            <a:endParaRPr sz="1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Linkedin: </a:t>
            </a:r>
            <a:r>
              <a:rPr lang="en" sz="1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linkedin.com/in/</a:t>
            </a:r>
            <a:r>
              <a:rPr b="1" lang="en" sz="1900">
                <a:solidFill>
                  <a:srgbClr val="FF9900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Rmasab</a:t>
            </a:r>
            <a:endParaRPr b="1" sz="1900">
              <a:solidFill>
                <a:srgbClr val="FF99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Github: </a:t>
            </a:r>
            <a:r>
              <a:rPr lang="en" sz="19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		github.com/</a:t>
            </a:r>
            <a:r>
              <a:rPr b="1" lang="en" sz="1900">
                <a:solidFill>
                  <a:srgbClr val="FF9900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Rmasab</a:t>
            </a:r>
            <a:endParaRPr b="1" sz="19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/>
          <p:nvPr>
            <p:ph type="ctrTitle"/>
          </p:nvPr>
        </p:nvSpPr>
        <p:spPr>
          <a:xfrm>
            <a:off x="3228750" y="0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Appendix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557" name="Google Shape;5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75" y="1027200"/>
            <a:ext cx="3147500" cy="397015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6"/>
          <p:cNvSpPr txBox="1"/>
          <p:nvPr/>
        </p:nvSpPr>
        <p:spPr>
          <a:xfrm>
            <a:off x="434825" y="577800"/>
            <a:ext cx="31476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Linear Regression Model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9" name="Google Shape;559;p36"/>
          <p:cNvSpPr txBox="1"/>
          <p:nvPr/>
        </p:nvSpPr>
        <p:spPr>
          <a:xfrm>
            <a:off x="3934025" y="2282850"/>
            <a:ext cx="4439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Link to Dataset: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https://tinyurl.com/datasetcap4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5"/>
          <p:cNvSpPr txBox="1"/>
          <p:nvPr/>
        </p:nvSpPr>
        <p:spPr>
          <a:xfrm>
            <a:off x="584500" y="569875"/>
            <a:ext cx="7861200" cy="17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Share Tech"/>
                <a:ea typeface="Share Tech"/>
                <a:cs typeface="Share Tech"/>
                <a:sym typeface="Share Tech"/>
              </a:rPr>
              <a:t>Introduction:</a:t>
            </a:r>
            <a:endParaRPr b="1" sz="2500">
              <a:solidFill>
                <a:schemeClr val="accent6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b="1"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Treelo Tech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is a New York City based startup that specializes in </a:t>
            </a:r>
            <a:r>
              <a:rPr b="1"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mobile game development</a:t>
            </a:r>
            <a:endParaRPr b="1"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Utilizing 2018 Google Play Store Dataset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3" name="Google Shape;443;p25"/>
          <p:cNvSpPr txBox="1"/>
          <p:nvPr/>
        </p:nvSpPr>
        <p:spPr>
          <a:xfrm>
            <a:off x="584500" y="2732475"/>
            <a:ext cx="73413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Share Tech"/>
                <a:ea typeface="Share Tech"/>
                <a:cs typeface="Share Tech"/>
                <a:sym typeface="Share Tech"/>
              </a:rPr>
              <a:t>Objective:</a:t>
            </a:r>
            <a:br>
              <a:rPr b="1" lang="en" sz="2600">
                <a:solidFill>
                  <a:schemeClr val="accent6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endParaRPr b="1" sz="1800">
              <a:solidFill>
                <a:schemeClr val="accent6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800"/>
              <a:buFont typeface="Share Tech"/>
              <a:buChar char="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nvestigate the </a:t>
            </a:r>
            <a:r>
              <a:rPr b="1"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features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that Developers at Treelo Tech should </a:t>
            </a:r>
            <a:r>
              <a:rPr b="1"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focus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on when creating a new app for the Android market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chemeClr val="accent6"/>
                </a:solidFill>
              </a:rPr>
              <a:t>Top Google Play Store Categories</a:t>
            </a:r>
            <a:r>
              <a:rPr b="1" lang="en" sz="3100"/>
              <a:t> </a:t>
            </a:r>
            <a:endParaRPr b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 flipH="1" rot="10800000">
            <a:off x="781800" y="1357575"/>
            <a:ext cx="6996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26"/>
          <p:cNvCxnSpPr/>
          <p:nvPr/>
        </p:nvCxnSpPr>
        <p:spPr>
          <a:xfrm flipH="1" rot="10800000">
            <a:off x="843525" y="2478950"/>
            <a:ext cx="605700" cy="10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1" name="Google Shape;4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525" y="1015200"/>
            <a:ext cx="1899675" cy="39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6"/>
          <p:cNvSpPr txBox="1"/>
          <p:nvPr/>
        </p:nvSpPr>
        <p:spPr>
          <a:xfrm>
            <a:off x="1600600" y="707400"/>
            <a:ext cx="2377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Number of Apps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3" name="Google Shape;453;p26"/>
          <p:cNvSpPr txBox="1"/>
          <p:nvPr/>
        </p:nvSpPr>
        <p:spPr>
          <a:xfrm>
            <a:off x="4960938" y="656150"/>
            <a:ext cx="2377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Total Installs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4" name="Google Shape;454;p26"/>
          <p:cNvSpPr/>
          <p:nvPr/>
        </p:nvSpPr>
        <p:spPr>
          <a:xfrm>
            <a:off x="2350625" y="2670600"/>
            <a:ext cx="443100" cy="232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001" y="965125"/>
            <a:ext cx="1607375" cy="40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6"/>
          <p:cNvSpPr/>
          <p:nvPr/>
        </p:nvSpPr>
        <p:spPr>
          <a:xfrm>
            <a:off x="5845750" y="1255300"/>
            <a:ext cx="393900" cy="380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7"/>
          <p:cNvSpPr txBox="1"/>
          <p:nvPr>
            <p:ph type="title"/>
          </p:nvPr>
        </p:nvSpPr>
        <p:spPr>
          <a:xfrm>
            <a:off x="311700" y="0"/>
            <a:ext cx="85206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accent6"/>
                </a:solidFill>
              </a:rPr>
              <a:t>A Closer Look into the Game Category</a:t>
            </a:r>
            <a:endParaRPr b="1" sz="30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62" name="Google Shape;4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844" y="1092361"/>
            <a:ext cx="2556125" cy="3889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532" y="1060175"/>
            <a:ext cx="2598450" cy="39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7"/>
          <p:cNvSpPr txBox="1"/>
          <p:nvPr/>
        </p:nvSpPr>
        <p:spPr>
          <a:xfrm>
            <a:off x="5188600" y="722138"/>
            <a:ext cx="33606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Count of Apps in Game Subcategory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5" name="Google Shape;465;p27"/>
          <p:cNvSpPr txBox="1"/>
          <p:nvPr/>
        </p:nvSpPr>
        <p:spPr>
          <a:xfrm>
            <a:off x="1003438" y="722150"/>
            <a:ext cx="33606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Installs</a:t>
            </a: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of Apps in Game Subcategory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66" name="Google Shape;466;p27"/>
          <p:cNvCxnSpPr/>
          <p:nvPr/>
        </p:nvCxnSpPr>
        <p:spPr>
          <a:xfrm>
            <a:off x="7879382" y="2922800"/>
            <a:ext cx="10200" cy="123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27"/>
          <p:cNvCxnSpPr/>
          <p:nvPr/>
        </p:nvCxnSpPr>
        <p:spPr>
          <a:xfrm>
            <a:off x="3681982" y="1429825"/>
            <a:ext cx="20700" cy="102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 txBox="1"/>
          <p:nvPr>
            <p:ph type="title"/>
          </p:nvPr>
        </p:nvSpPr>
        <p:spPr>
          <a:xfrm>
            <a:off x="377225" y="1235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Examples of Popular Casual Games 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90" y="983350"/>
            <a:ext cx="2101551" cy="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90" y="2046275"/>
            <a:ext cx="2101554" cy="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790" y="3109200"/>
            <a:ext cx="2101551" cy="91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9840" y="983355"/>
            <a:ext cx="2101551" cy="91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9840" y="2116500"/>
            <a:ext cx="2101551" cy="9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2016" y="1047175"/>
            <a:ext cx="3440282" cy="40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28"/>
          <p:cNvSpPr txBox="1"/>
          <p:nvPr/>
        </p:nvSpPr>
        <p:spPr>
          <a:xfrm>
            <a:off x="6440750" y="706150"/>
            <a:ext cx="1508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Average Installs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311700" y="1830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6"/>
                </a:solidFill>
              </a:rPr>
              <a:t>Pricing Strategy: Free or Paid?</a:t>
            </a:r>
            <a:endParaRPr b="1" sz="3600">
              <a:solidFill>
                <a:schemeClr val="accent6"/>
              </a:solidFill>
            </a:endParaRPr>
          </a:p>
        </p:txBody>
      </p:sp>
      <p:pic>
        <p:nvPicPr>
          <p:cNvPr id="485" name="Google Shape;4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25" y="957850"/>
            <a:ext cx="2538646" cy="39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9"/>
          <p:cNvSpPr txBox="1"/>
          <p:nvPr/>
        </p:nvSpPr>
        <p:spPr>
          <a:xfrm>
            <a:off x="5680313" y="957850"/>
            <a:ext cx="2810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Median Rating by Type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7" name="Google Shape;4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646" y="1332425"/>
            <a:ext cx="3691658" cy="360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913" y="2652425"/>
            <a:ext cx="1144125" cy="7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0"/>
          <p:cNvSpPr txBox="1"/>
          <p:nvPr>
            <p:ph type="title"/>
          </p:nvPr>
        </p:nvSpPr>
        <p:spPr>
          <a:xfrm>
            <a:off x="311700" y="1116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6"/>
                </a:solidFill>
              </a:rPr>
              <a:t>Encourage User Reviews to Boost Ratings</a:t>
            </a:r>
            <a:endParaRPr b="1" sz="3600">
              <a:solidFill>
                <a:schemeClr val="accent6"/>
              </a:solidFill>
            </a:endParaRPr>
          </a:p>
        </p:txBody>
      </p:sp>
      <p:pic>
        <p:nvPicPr>
          <p:cNvPr id="494" name="Google Shape;4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950" y="1339875"/>
            <a:ext cx="3885399" cy="36353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0"/>
          <p:cNvSpPr txBox="1"/>
          <p:nvPr/>
        </p:nvSpPr>
        <p:spPr>
          <a:xfrm>
            <a:off x="1863450" y="928275"/>
            <a:ext cx="5006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Average Ratings and Reviews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96" name="Google Shape;496;p30"/>
          <p:cNvSpPr/>
          <p:nvPr/>
        </p:nvSpPr>
        <p:spPr>
          <a:xfrm>
            <a:off x="5212075" y="3960500"/>
            <a:ext cx="874500" cy="600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1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accent6"/>
                </a:solidFill>
              </a:rPr>
              <a:t>Bulky vs Light Weight Apps</a:t>
            </a:r>
            <a:endParaRPr b="1" sz="3800">
              <a:solidFill>
                <a:schemeClr val="accent6"/>
              </a:solidFill>
            </a:endParaRPr>
          </a:p>
        </p:txBody>
      </p:sp>
      <p:pic>
        <p:nvPicPr>
          <p:cNvPr id="502" name="Google Shape;5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349" y="1977925"/>
            <a:ext cx="3815414" cy="177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37" y="887450"/>
            <a:ext cx="4015325" cy="39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1"/>
          <p:cNvSpPr/>
          <p:nvPr/>
        </p:nvSpPr>
        <p:spPr>
          <a:xfrm>
            <a:off x="2675787" y="3749175"/>
            <a:ext cx="1688700" cy="70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2"/>
          <p:cNvSpPr txBox="1"/>
          <p:nvPr>
            <p:ph idx="3" type="title"/>
          </p:nvPr>
        </p:nvSpPr>
        <p:spPr>
          <a:xfrm>
            <a:off x="785175" y="30313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</a:t>
            </a:r>
            <a:endParaRPr/>
          </a:p>
        </p:txBody>
      </p:sp>
      <p:sp>
        <p:nvSpPr>
          <p:cNvPr id="510" name="Google Shape;510;p32"/>
          <p:cNvSpPr txBox="1"/>
          <p:nvPr>
            <p:ph idx="6" type="title"/>
          </p:nvPr>
        </p:nvSpPr>
        <p:spPr>
          <a:xfrm>
            <a:off x="3506377" y="30313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511" name="Google Shape;511;p32"/>
          <p:cNvSpPr txBox="1"/>
          <p:nvPr>
            <p:ph idx="7" type="ctrTitle"/>
          </p:nvPr>
        </p:nvSpPr>
        <p:spPr>
          <a:xfrm>
            <a:off x="723300" y="371775"/>
            <a:ext cx="7697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6"/>
                </a:solidFill>
              </a:rPr>
              <a:t>Factors that Influence Rating</a:t>
            </a:r>
            <a:endParaRPr sz="4200">
              <a:solidFill>
                <a:schemeClr val="accent6"/>
              </a:solidFill>
            </a:endParaRPr>
          </a:p>
        </p:txBody>
      </p:sp>
      <p:sp>
        <p:nvSpPr>
          <p:cNvPr id="512" name="Google Shape;512;p32"/>
          <p:cNvSpPr txBox="1"/>
          <p:nvPr>
            <p:ph idx="9" type="title"/>
          </p:nvPr>
        </p:nvSpPr>
        <p:spPr>
          <a:xfrm>
            <a:off x="6227590" y="3031388"/>
            <a:ext cx="23727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Reviews</a:t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781825" y="19482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2"/>
          <p:cNvSpPr/>
          <p:nvPr/>
        </p:nvSpPr>
        <p:spPr>
          <a:xfrm>
            <a:off x="3504702" y="19482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2"/>
          <p:cNvSpPr/>
          <p:nvPr/>
        </p:nvSpPr>
        <p:spPr>
          <a:xfrm>
            <a:off x="6227579" y="19482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cxnSp>
        <p:nvCxnSpPr>
          <p:cNvPr id="516" name="Google Shape;516;p32"/>
          <p:cNvCxnSpPr>
            <a:stCxn id="513" idx="1"/>
            <a:endCxn id="509" idx="1"/>
          </p:cNvCxnSpPr>
          <p:nvPr/>
        </p:nvCxnSpPr>
        <p:spPr>
          <a:xfrm>
            <a:off x="781825" y="2360300"/>
            <a:ext cx="3300" cy="960000"/>
          </a:xfrm>
          <a:prstGeom prst="bentConnector3">
            <a:avLst>
              <a:gd fmla="val -7215909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32"/>
          <p:cNvCxnSpPr>
            <a:stCxn id="514" idx="1"/>
            <a:endCxn id="510" idx="1"/>
          </p:cNvCxnSpPr>
          <p:nvPr/>
        </p:nvCxnSpPr>
        <p:spPr>
          <a:xfrm>
            <a:off x="3504702" y="2360300"/>
            <a:ext cx="1800" cy="960000"/>
          </a:xfrm>
          <a:prstGeom prst="bentConnector3">
            <a:avLst>
              <a:gd fmla="val -1322916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32"/>
          <p:cNvCxnSpPr>
            <a:stCxn id="515" idx="1"/>
            <a:endCxn id="512" idx="1"/>
          </p:cNvCxnSpPr>
          <p:nvPr/>
        </p:nvCxnSpPr>
        <p:spPr>
          <a:xfrm>
            <a:off x="6227579" y="23603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32"/>
          <p:cNvSpPr/>
          <p:nvPr/>
        </p:nvSpPr>
        <p:spPr>
          <a:xfrm>
            <a:off x="2215838" y="1948274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2"/>
          <p:cNvSpPr/>
          <p:nvPr/>
        </p:nvSpPr>
        <p:spPr>
          <a:xfrm>
            <a:off x="7051683" y="27723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2"/>
          <p:cNvSpPr/>
          <p:nvPr/>
        </p:nvSpPr>
        <p:spPr>
          <a:xfrm>
            <a:off x="898650" y="2071413"/>
            <a:ext cx="583809" cy="577787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32"/>
          <p:cNvGrpSpPr/>
          <p:nvPr/>
        </p:nvGrpSpPr>
        <p:grpSpPr>
          <a:xfrm>
            <a:off x="3568846" y="2040673"/>
            <a:ext cx="695814" cy="639296"/>
            <a:chOff x="7390435" y="3680868"/>
            <a:chExt cx="372073" cy="355243"/>
          </a:xfrm>
        </p:grpSpPr>
        <p:sp>
          <p:nvSpPr>
            <p:cNvPr id="523" name="Google Shape;523;p32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32"/>
          <p:cNvGrpSpPr/>
          <p:nvPr/>
        </p:nvGrpSpPr>
        <p:grpSpPr>
          <a:xfrm>
            <a:off x="6351051" y="2081971"/>
            <a:ext cx="621937" cy="556685"/>
            <a:chOff x="3513010" y="3816134"/>
            <a:chExt cx="362223" cy="361108"/>
          </a:xfrm>
        </p:grpSpPr>
        <p:sp>
          <p:nvSpPr>
            <p:cNvPr id="530" name="Google Shape;530;p32"/>
            <p:cNvSpPr/>
            <p:nvPr/>
          </p:nvSpPr>
          <p:spPr>
            <a:xfrm>
              <a:off x="3513010" y="3816134"/>
              <a:ext cx="362223" cy="361108"/>
            </a:xfrm>
            <a:custGeom>
              <a:rect b="b" l="l" r="r" t="t"/>
              <a:pathLst>
                <a:path extrusionOk="0" h="11336" w="11371">
                  <a:moveTo>
                    <a:pt x="1381" y="346"/>
                  </a:moveTo>
                  <a:cubicBezTo>
                    <a:pt x="1846" y="358"/>
                    <a:pt x="2262" y="715"/>
                    <a:pt x="2358" y="1191"/>
                  </a:cubicBezTo>
                  <a:lnTo>
                    <a:pt x="1881" y="1191"/>
                  </a:lnTo>
                  <a:cubicBezTo>
                    <a:pt x="1786" y="1191"/>
                    <a:pt x="1715" y="1263"/>
                    <a:pt x="1715" y="1358"/>
                  </a:cubicBezTo>
                  <a:cubicBezTo>
                    <a:pt x="1715" y="1727"/>
                    <a:pt x="1417" y="2025"/>
                    <a:pt x="1048" y="2025"/>
                  </a:cubicBezTo>
                  <a:cubicBezTo>
                    <a:pt x="667" y="2025"/>
                    <a:pt x="369" y="1727"/>
                    <a:pt x="369" y="1358"/>
                  </a:cubicBezTo>
                  <a:cubicBezTo>
                    <a:pt x="369" y="798"/>
                    <a:pt x="822" y="346"/>
                    <a:pt x="1381" y="346"/>
                  </a:cubicBezTo>
                  <a:close/>
                  <a:moveTo>
                    <a:pt x="2358" y="1537"/>
                  </a:moveTo>
                  <a:lnTo>
                    <a:pt x="2358" y="2037"/>
                  </a:lnTo>
                  <a:lnTo>
                    <a:pt x="1774" y="2037"/>
                  </a:lnTo>
                  <a:cubicBezTo>
                    <a:pt x="1893" y="1906"/>
                    <a:pt x="1977" y="1727"/>
                    <a:pt x="2012" y="1537"/>
                  </a:cubicBezTo>
                  <a:close/>
                  <a:moveTo>
                    <a:pt x="9109" y="4489"/>
                  </a:moveTo>
                  <a:lnTo>
                    <a:pt x="9109" y="4489"/>
                  </a:lnTo>
                  <a:cubicBezTo>
                    <a:pt x="8739" y="5049"/>
                    <a:pt x="8287" y="5585"/>
                    <a:pt x="7787" y="6085"/>
                  </a:cubicBezTo>
                  <a:cubicBezTo>
                    <a:pt x="7275" y="6597"/>
                    <a:pt x="6739" y="7037"/>
                    <a:pt x="6192" y="7406"/>
                  </a:cubicBezTo>
                  <a:cubicBezTo>
                    <a:pt x="6584" y="6859"/>
                    <a:pt x="7013" y="6323"/>
                    <a:pt x="7513" y="5823"/>
                  </a:cubicBezTo>
                  <a:cubicBezTo>
                    <a:pt x="8025" y="5311"/>
                    <a:pt x="8561" y="4870"/>
                    <a:pt x="9109" y="4489"/>
                  </a:cubicBezTo>
                  <a:close/>
                  <a:moveTo>
                    <a:pt x="4036" y="9359"/>
                  </a:moveTo>
                  <a:cubicBezTo>
                    <a:pt x="4346" y="9359"/>
                    <a:pt x="4620" y="9573"/>
                    <a:pt x="4691" y="9871"/>
                  </a:cubicBezTo>
                  <a:lnTo>
                    <a:pt x="3382" y="9871"/>
                  </a:lnTo>
                  <a:cubicBezTo>
                    <a:pt x="3453" y="9573"/>
                    <a:pt x="3727" y="9359"/>
                    <a:pt x="4036" y="9359"/>
                  </a:cubicBezTo>
                  <a:close/>
                  <a:moveTo>
                    <a:pt x="10359" y="9359"/>
                  </a:moveTo>
                  <a:cubicBezTo>
                    <a:pt x="10728" y="9359"/>
                    <a:pt x="11025" y="9657"/>
                    <a:pt x="11025" y="10026"/>
                  </a:cubicBezTo>
                  <a:cubicBezTo>
                    <a:pt x="11025" y="10597"/>
                    <a:pt x="10585" y="11038"/>
                    <a:pt x="10037" y="11038"/>
                  </a:cubicBezTo>
                  <a:lnTo>
                    <a:pt x="4584" y="11038"/>
                  </a:lnTo>
                  <a:cubicBezTo>
                    <a:pt x="4870" y="10788"/>
                    <a:pt x="5037" y="10431"/>
                    <a:pt x="5037" y="10026"/>
                  </a:cubicBezTo>
                  <a:cubicBezTo>
                    <a:pt x="5037" y="9776"/>
                    <a:pt x="4929" y="9538"/>
                    <a:pt x="4775" y="9359"/>
                  </a:cubicBezTo>
                  <a:close/>
                  <a:moveTo>
                    <a:pt x="1346" y="1"/>
                  </a:moveTo>
                  <a:cubicBezTo>
                    <a:pt x="596" y="1"/>
                    <a:pt x="0" y="596"/>
                    <a:pt x="0" y="1334"/>
                  </a:cubicBezTo>
                  <a:cubicBezTo>
                    <a:pt x="0" y="1906"/>
                    <a:pt x="465" y="2346"/>
                    <a:pt x="1012" y="2346"/>
                  </a:cubicBezTo>
                  <a:lnTo>
                    <a:pt x="2358" y="2346"/>
                  </a:lnTo>
                  <a:lnTo>
                    <a:pt x="2358" y="7514"/>
                  </a:lnTo>
                  <a:cubicBezTo>
                    <a:pt x="2358" y="7609"/>
                    <a:pt x="2429" y="7680"/>
                    <a:pt x="2512" y="7680"/>
                  </a:cubicBezTo>
                  <a:cubicBezTo>
                    <a:pt x="2608" y="7680"/>
                    <a:pt x="2679" y="7609"/>
                    <a:pt x="2679" y="7514"/>
                  </a:cubicBezTo>
                  <a:lnTo>
                    <a:pt x="2679" y="1334"/>
                  </a:lnTo>
                  <a:cubicBezTo>
                    <a:pt x="2679" y="929"/>
                    <a:pt x="2501" y="572"/>
                    <a:pt x="2239" y="322"/>
                  </a:cubicBezTo>
                  <a:lnTo>
                    <a:pt x="7680" y="322"/>
                  </a:lnTo>
                  <a:cubicBezTo>
                    <a:pt x="8227" y="322"/>
                    <a:pt x="8680" y="775"/>
                    <a:pt x="8680" y="1334"/>
                  </a:cubicBezTo>
                  <a:lnTo>
                    <a:pt x="8680" y="2870"/>
                  </a:lnTo>
                  <a:cubicBezTo>
                    <a:pt x="8192" y="3108"/>
                    <a:pt x="7739" y="3430"/>
                    <a:pt x="7358" y="3811"/>
                  </a:cubicBezTo>
                  <a:cubicBezTo>
                    <a:pt x="6549" y="4608"/>
                    <a:pt x="6537" y="5192"/>
                    <a:pt x="6525" y="6144"/>
                  </a:cubicBezTo>
                  <a:lnTo>
                    <a:pt x="6525" y="6394"/>
                  </a:lnTo>
                  <a:cubicBezTo>
                    <a:pt x="6132" y="6859"/>
                    <a:pt x="5811" y="7347"/>
                    <a:pt x="5513" y="7847"/>
                  </a:cubicBezTo>
                  <a:cubicBezTo>
                    <a:pt x="5465" y="7907"/>
                    <a:pt x="5477" y="7990"/>
                    <a:pt x="5537" y="8049"/>
                  </a:cubicBezTo>
                  <a:cubicBezTo>
                    <a:pt x="5572" y="8085"/>
                    <a:pt x="5608" y="8097"/>
                    <a:pt x="5656" y="8097"/>
                  </a:cubicBezTo>
                  <a:cubicBezTo>
                    <a:pt x="5691" y="8097"/>
                    <a:pt x="5715" y="8097"/>
                    <a:pt x="5751" y="8061"/>
                  </a:cubicBezTo>
                  <a:cubicBezTo>
                    <a:pt x="6251" y="7776"/>
                    <a:pt x="6727" y="7442"/>
                    <a:pt x="7192" y="7049"/>
                  </a:cubicBezTo>
                  <a:lnTo>
                    <a:pt x="7442" y="7049"/>
                  </a:lnTo>
                  <a:cubicBezTo>
                    <a:pt x="7930" y="7037"/>
                    <a:pt x="8323" y="7037"/>
                    <a:pt x="8692" y="6918"/>
                  </a:cubicBezTo>
                  <a:lnTo>
                    <a:pt x="8692" y="9002"/>
                  </a:lnTo>
                  <a:lnTo>
                    <a:pt x="4036" y="9002"/>
                  </a:lnTo>
                  <a:cubicBezTo>
                    <a:pt x="3465" y="9002"/>
                    <a:pt x="3024" y="9466"/>
                    <a:pt x="3024" y="10014"/>
                  </a:cubicBezTo>
                  <a:cubicBezTo>
                    <a:pt x="3024" y="10097"/>
                    <a:pt x="3096" y="10181"/>
                    <a:pt x="3191" y="10181"/>
                  </a:cubicBezTo>
                  <a:lnTo>
                    <a:pt x="4691" y="10181"/>
                  </a:lnTo>
                  <a:cubicBezTo>
                    <a:pt x="4620" y="10657"/>
                    <a:pt x="4203" y="11014"/>
                    <a:pt x="3691" y="11014"/>
                  </a:cubicBezTo>
                  <a:cubicBezTo>
                    <a:pt x="3144" y="11014"/>
                    <a:pt x="2679" y="10562"/>
                    <a:pt x="2679" y="10002"/>
                  </a:cubicBezTo>
                  <a:lnTo>
                    <a:pt x="2679" y="8168"/>
                  </a:lnTo>
                  <a:cubicBezTo>
                    <a:pt x="2679" y="8085"/>
                    <a:pt x="2608" y="8002"/>
                    <a:pt x="2512" y="8002"/>
                  </a:cubicBezTo>
                  <a:cubicBezTo>
                    <a:pt x="2429" y="8002"/>
                    <a:pt x="2358" y="8085"/>
                    <a:pt x="2358" y="8168"/>
                  </a:cubicBezTo>
                  <a:lnTo>
                    <a:pt x="2358" y="10002"/>
                  </a:lnTo>
                  <a:cubicBezTo>
                    <a:pt x="2358" y="10740"/>
                    <a:pt x="2953" y="11335"/>
                    <a:pt x="3691" y="11335"/>
                  </a:cubicBezTo>
                  <a:lnTo>
                    <a:pt x="10013" y="11335"/>
                  </a:lnTo>
                  <a:cubicBezTo>
                    <a:pt x="10764" y="11335"/>
                    <a:pt x="11359" y="10740"/>
                    <a:pt x="11359" y="10002"/>
                  </a:cubicBezTo>
                  <a:cubicBezTo>
                    <a:pt x="11371" y="9478"/>
                    <a:pt x="10930" y="9038"/>
                    <a:pt x="10359" y="9038"/>
                  </a:cubicBezTo>
                  <a:lnTo>
                    <a:pt x="9025" y="9038"/>
                  </a:lnTo>
                  <a:lnTo>
                    <a:pt x="9025" y="6811"/>
                  </a:lnTo>
                  <a:cubicBezTo>
                    <a:pt x="9263" y="6692"/>
                    <a:pt x="9513" y="6513"/>
                    <a:pt x="9775" y="6252"/>
                  </a:cubicBezTo>
                  <a:cubicBezTo>
                    <a:pt x="10013" y="6013"/>
                    <a:pt x="10228" y="5763"/>
                    <a:pt x="10406" y="5478"/>
                  </a:cubicBezTo>
                  <a:cubicBezTo>
                    <a:pt x="10430" y="5430"/>
                    <a:pt x="10430" y="5370"/>
                    <a:pt x="10418" y="5311"/>
                  </a:cubicBezTo>
                  <a:cubicBezTo>
                    <a:pt x="10394" y="5251"/>
                    <a:pt x="10347" y="5228"/>
                    <a:pt x="10299" y="5204"/>
                  </a:cubicBezTo>
                  <a:lnTo>
                    <a:pt x="9894" y="5132"/>
                  </a:lnTo>
                  <a:cubicBezTo>
                    <a:pt x="10728" y="4489"/>
                    <a:pt x="11264" y="3525"/>
                    <a:pt x="11323" y="2465"/>
                  </a:cubicBezTo>
                  <a:lnTo>
                    <a:pt x="11323" y="2453"/>
                  </a:lnTo>
                  <a:cubicBezTo>
                    <a:pt x="11323" y="2406"/>
                    <a:pt x="11311" y="2358"/>
                    <a:pt x="11287" y="2322"/>
                  </a:cubicBezTo>
                  <a:cubicBezTo>
                    <a:pt x="11252" y="2287"/>
                    <a:pt x="11204" y="2275"/>
                    <a:pt x="11145" y="2275"/>
                  </a:cubicBezTo>
                  <a:cubicBezTo>
                    <a:pt x="10764" y="2311"/>
                    <a:pt x="10394" y="2346"/>
                    <a:pt x="10037" y="2430"/>
                  </a:cubicBezTo>
                  <a:cubicBezTo>
                    <a:pt x="9942" y="2442"/>
                    <a:pt x="9882" y="2525"/>
                    <a:pt x="9894" y="2620"/>
                  </a:cubicBezTo>
                  <a:cubicBezTo>
                    <a:pt x="9916" y="2696"/>
                    <a:pt x="9988" y="2753"/>
                    <a:pt x="10073" y="2753"/>
                  </a:cubicBezTo>
                  <a:cubicBezTo>
                    <a:pt x="10080" y="2753"/>
                    <a:pt x="10089" y="2752"/>
                    <a:pt x="10097" y="2751"/>
                  </a:cubicBezTo>
                  <a:cubicBezTo>
                    <a:pt x="10371" y="2692"/>
                    <a:pt x="10656" y="2644"/>
                    <a:pt x="10966" y="2620"/>
                  </a:cubicBezTo>
                  <a:lnTo>
                    <a:pt x="10966" y="2620"/>
                  </a:lnTo>
                  <a:cubicBezTo>
                    <a:pt x="10847" y="3632"/>
                    <a:pt x="10275" y="4537"/>
                    <a:pt x="9382" y="5073"/>
                  </a:cubicBezTo>
                  <a:lnTo>
                    <a:pt x="9359" y="5085"/>
                  </a:lnTo>
                  <a:cubicBezTo>
                    <a:pt x="9299" y="5120"/>
                    <a:pt x="9275" y="5192"/>
                    <a:pt x="9287" y="5263"/>
                  </a:cubicBezTo>
                  <a:cubicBezTo>
                    <a:pt x="9299" y="5347"/>
                    <a:pt x="9359" y="5382"/>
                    <a:pt x="9418" y="5406"/>
                  </a:cubicBezTo>
                  <a:lnTo>
                    <a:pt x="9978" y="5490"/>
                  </a:lnTo>
                  <a:cubicBezTo>
                    <a:pt x="9835" y="5668"/>
                    <a:pt x="9692" y="5847"/>
                    <a:pt x="9525" y="6002"/>
                  </a:cubicBezTo>
                  <a:cubicBezTo>
                    <a:pt x="8870" y="6656"/>
                    <a:pt x="8406" y="6716"/>
                    <a:pt x="7573" y="6728"/>
                  </a:cubicBezTo>
                  <a:cubicBezTo>
                    <a:pt x="7727" y="6597"/>
                    <a:pt x="7870" y="6454"/>
                    <a:pt x="8013" y="6311"/>
                  </a:cubicBezTo>
                  <a:cubicBezTo>
                    <a:pt x="8728" y="5597"/>
                    <a:pt x="9299" y="4835"/>
                    <a:pt x="9775" y="4037"/>
                  </a:cubicBezTo>
                  <a:cubicBezTo>
                    <a:pt x="9823" y="3977"/>
                    <a:pt x="9811" y="3882"/>
                    <a:pt x="9751" y="3823"/>
                  </a:cubicBezTo>
                  <a:cubicBezTo>
                    <a:pt x="9718" y="3789"/>
                    <a:pt x="9681" y="3774"/>
                    <a:pt x="9639" y="3774"/>
                  </a:cubicBezTo>
                  <a:cubicBezTo>
                    <a:pt x="9608" y="3774"/>
                    <a:pt x="9574" y="3783"/>
                    <a:pt x="9537" y="3799"/>
                  </a:cubicBezTo>
                  <a:cubicBezTo>
                    <a:pt x="8739" y="4251"/>
                    <a:pt x="7966" y="4847"/>
                    <a:pt x="7263" y="5561"/>
                  </a:cubicBezTo>
                  <a:cubicBezTo>
                    <a:pt x="7120" y="5716"/>
                    <a:pt x="6977" y="5847"/>
                    <a:pt x="6846" y="6002"/>
                  </a:cubicBezTo>
                  <a:cubicBezTo>
                    <a:pt x="6882" y="5168"/>
                    <a:pt x="6918" y="4704"/>
                    <a:pt x="7573" y="4049"/>
                  </a:cubicBezTo>
                  <a:cubicBezTo>
                    <a:pt x="8085" y="3537"/>
                    <a:pt x="8728" y="3156"/>
                    <a:pt x="9454" y="2906"/>
                  </a:cubicBezTo>
                  <a:cubicBezTo>
                    <a:pt x="9537" y="2870"/>
                    <a:pt x="9585" y="2787"/>
                    <a:pt x="9561" y="2692"/>
                  </a:cubicBezTo>
                  <a:cubicBezTo>
                    <a:pt x="9531" y="2623"/>
                    <a:pt x="9470" y="2578"/>
                    <a:pt x="9395" y="2578"/>
                  </a:cubicBezTo>
                  <a:cubicBezTo>
                    <a:pt x="9379" y="2578"/>
                    <a:pt x="9363" y="2580"/>
                    <a:pt x="9347" y="2584"/>
                  </a:cubicBezTo>
                  <a:cubicBezTo>
                    <a:pt x="9228" y="2632"/>
                    <a:pt x="9109" y="2680"/>
                    <a:pt x="9001" y="2715"/>
                  </a:cubicBezTo>
                  <a:lnTo>
                    <a:pt x="9001" y="1334"/>
                  </a:lnTo>
                  <a:cubicBezTo>
                    <a:pt x="9001" y="596"/>
                    <a:pt x="8406" y="1"/>
                    <a:pt x="7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2222"/>
                </a:solidFill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618450" y="3879112"/>
              <a:ext cx="157045" cy="24688"/>
            </a:xfrm>
            <a:custGeom>
              <a:rect b="b" l="l" r="r" t="t"/>
              <a:pathLst>
                <a:path extrusionOk="0" h="775" w="493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55" y="334"/>
                  </a:cubicBezTo>
                  <a:cubicBezTo>
                    <a:pt x="322" y="334"/>
                    <a:pt x="381" y="405"/>
                    <a:pt x="500" y="512"/>
                  </a:cubicBezTo>
                  <a:cubicBezTo>
                    <a:pt x="619" y="631"/>
                    <a:pt x="786" y="774"/>
                    <a:pt x="1084" y="774"/>
                  </a:cubicBezTo>
                  <a:cubicBezTo>
                    <a:pt x="1381" y="774"/>
                    <a:pt x="1524" y="631"/>
                    <a:pt x="1667" y="512"/>
                  </a:cubicBezTo>
                  <a:cubicBezTo>
                    <a:pt x="1762" y="405"/>
                    <a:pt x="1846" y="334"/>
                    <a:pt x="2000" y="334"/>
                  </a:cubicBezTo>
                  <a:cubicBezTo>
                    <a:pt x="2167" y="334"/>
                    <a:pt x="2227" y="405"/>
                    <a:pt x="2346" y="512"/>
                  </a:cubicBezTo>
                  <a:cubicBezTo>
                    <a:pt x="2465" y="631"/>
                    <a:pt x="2631" y="774"/>
                    <a:pt x="2929" y="774"/>
                  </a:cubicBezTo>
                  <a:cubicBezTo>
                    <a:pt x="3227" y="774"/>
                    <a:pt x="3370" y="631"/>
                    <a:pt x="3501" y="512"/>
                  </a:cubicBezTo>
                  <a:cubicBezTo>
                    <a:pt x="3608" y="405"/>
                    <a:pt x="3679" y="334"/>
                    <a:pt x="3846" y="334"/>
                  </a:cubicBezTo>
                  <a:cubicBezTo>
                    <a:pt x="4013" y="334"/>
                    <a:pt x="4072" y="405"/>
                    <a:pt x="4191" y="512"/>
                  </a:cubicBezTo>
                  <a:cubicBezTo>
                    <a:pt x="4310" y="631"/>
                    <a:pt x="4477" y="774"/>
                    <a:pt x="4775" y="774"/>
                  </a:cubicBezTo>
                  <a:cubicBezTo>
                    <a:pt x="4858" y="774"/>
                    <a:pt x="4929" y="703"/>
                    <a:pt x="4929" y="607"/>
                  </a:cubicBezTo>
                  <a:cubicBezTo>
                    <a:pt x="4929" y="524"/>
                    <a:pt x="4858" y="453"/>
                    <a:pt x="4775" y="453"/>
                  </a:cubicBezTo>
                  <a:cubicBezTo>
                    <a:pt x="4608" y="453"/>
                    <a:pt x="4548" y="369"/>
                    <a:pt x="4429" y="274"/>
                  </a:cubicBezTo>
                  <a:cubicBezTo>
                    <a:pt x="4310" y="155"/>
                    <a:pt x="4144" y="0"/>
                    <a:pt x="3846" y="0"/>
                  </a:cubicBezTo>
                  <a:cubicBezTo>
                    <a:pt x="3548" y="0"/>
                    <a:pt x="3405" y="155"/>
                    <a:pt x="3263" y="274"/>
                  </a:cubicBezTo>
                  <a:cubicBezTo>
                    <a:pt x="3167" y="369"/>
                    <a:pt x="3084" y="453"/>
                    <a:pt x="2929" y="453"/>
                  </a:cubicBezTo>
                  <a:cubicBezTo>
                    <a:pt x="2762" y="453"/>
                    <a:pt x="2703" y="369"/>
                    <a:pt x="2584" y="274"/>
                  </a:cubicBezTo>
                  <a:cubicBezTo>
                    <a:pt x="2465" y="155"/>
                    <a:pt x="2298" y="0"/>
                    <a:pt x="2000" y="0"/>
                  </a:cubicBezTo>
                  <a:cubicBezTo>
                    <a:pt x="1703" y="0"/>
                    <a:pt x="1560" y="155"/>
                    <a:pt x="1417" y="274"/>
                  </a:cubicBezTo>
                  <a:cubicBezTo>
                    <a:pt x="1322" y="369"/>
                    <a:pt x="1238" y="453"/>
                    <a:pt x="1084" y="453"/>
                  </a:cubicBezTo>
                  <a:cubicBezTo>
                    <a:pt x="917" y="453"/>
                    <a:pt x="857" y="369"/>
                    <a:pt x="738" y="274"/>
                  </a:cubicBezTo>
                  <a:cubicBezTo>
                    <a:pt x="619" y="155"/>
                    <a:pt x="453" y="0"/>
                    <a:pt x="1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2222"/>
                </a:solidFill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618450" y="3921192"/>
              <a:ext cx="127834" cy="24688"/>
            </a:xfrm>
            <a:custGeom>
              <a:rect b="b" l="l" r="r" t="t"/>
              <a:pathLst>
                <a:path extrusionOk="0" h="775" w="4013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322" y="334"/>
                    <a:pt x="381" y="406"/>
                    <a:pt x="500" y="513"/>
                  </a:cubicBezTo>
                  <a:cubicBezTo>
                    <a:pt x="619" y="632"/>
                    <a:pt x="786" y="775"/>
                    <a:pt x="1084" y="775"/>
                  </a:cubicBezTo>
                  <a:cubicBezTo>
                    <a:pt x="1381" y="775"/>
                    <a:pt x="1524" y="632"/>
                    <a:pt x="1667" y="513"/>
                  </a:cubicBezTo>
                  <a:cubicBezTo>
                    <a:pt x="1762" y="406"/>
                    <a:pt x="1846" y="334"/>
                    <a:pt x="2000" y="334"/>
                  </a:cubicBezTo>
                  <a:cubicBezTo>
                    <a:pt x="2167" y="334"/>
                    <a:pt x="2227" y="406"/>
                    <a:pt x="2346" y="513"/>
                  </a:cubicBezTo>
                  <a:cubicBezTo>
                    <a:pt x="2465" y="632"/>
                    <a:pt x="2631" y="775"/>
                    <a:pt x="2929" y="775"/>
                  </a:cubicBezTo>
                  <a:cubicBezTo>
                    <a:pt x="3227" y="775"/>
                    <a:pt x="3370" y="632"/>
                    <a:pt x="3501" y="513"/>
                  </a:cubicBezTo>
                  <a:cubicBezTo>
                    <a:pt x="3608" y="406"/>
                    <a:pt x="3679" y="334"/>
                    <a:pt x="3846" y="334"/>
                  </a:cubicBezTo>
                  <a:cubicBezTo>
                    <a:pt x="3941" y="334"/>
                    <a:pt x="4013" y="263"/>
                    <a:pt x="4013" y="167"/>
                  </a:cubicBezTo>
                  <a:cubicBezTo>
                    <a:pt x="4013" y="84"/>
                    <a:pt x="3941" y="1"/>
                    <a:pt x="3846" y="1"/>
                  </a:cubicBezTo>
                  <a:cubicBezTo>
                    <a:pt x="3548" y="1"/>
                    <a:pt x="3405" y="156"/>
                    <a:pt x="3263" y="275"/>
                  </a:cubicBezTo>
                  <a:cubicBezTo>
                    <a:pt x="3167" y="382"/>
                    <a:pt x="3084" y="453"/>
                    <a:pt x="2929" y="453"/>
                  </a:cubicBezTo>
                  <a:cubicBezTo>
                    <a:pt x="2762" y="453"/>
                    <a:pt x="2703" y="382"/>
                    <a:pt x="2584" y="275"/>
                  </a:cubicBezTo>
                  <a:cubicBezTo>
                    <a:pt x="2465" y="156"/>
                    <a:pt x="2298" y="1"/>
                    <a:pt x="2000" y="1"/>
                  </a:cubicBezTo>
                  <a:cubicBezTo>
                    <a:pt x="1703" y="1"/>
                    <a:pt x="1560" y="156"/>
                    <a:pt x="1417" y="275"/>
                  </a:cubicBezTo>
                  <a:cubicBezTo>
                    <a:pt x="1322" y="382"/>
                    <a:pt x="1238" y="453"/>
                    <a:pt x="1084" y="453"/>
                  </a:cubicBezTo>
                  <a:cubicBezTo>
                    <a:pt x="917" y="453"/>
                    <a:pt x="857" y="382"/>
                    <a:pt x="738" y="275"/>
                  </a:cubicBezTo>
                  <a:cubicBezTo>
                    <a:pt x="619" y="156"/>
                    <a:pt x="453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2222"/>
                </a:solidFill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617304" y="3962922"/>
              <a:ext cx="98655" cy="24688"/>
            </a:xfrm>
            <a:custGeom>
              <a:rect b="b" l="l" r="r" t="t"/>
              <a:pathLst>
                <a:path extrusionOk="0" h="775" w="3097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334" y="334"/>
                    <a:pt x="393" y="405"/>
                    <a:pt x="512" y="512"/>
                  </a:cubicBezTo>
                  <a:cubicBezTo>
                    <a:pt x="632" y="632"/>
                    <a:pt x="786" y="774"/>
                    <a:pt x="1084" y="774"/>
                  </a:cubicBezTo>
                  <a:cubicBezTo>
                    <a:pt x="1382" y="774"/>
                    <a:pt x="1536" y="632"/>
                    <a:pt x="1667" y="512"/>
                  </a:cubicBezTo>
                  <a:cubicBezTo>
                    <a:pt x="1775" y="405"/>
                    <a:pt x="1846" y="334"/>
                    <a:pt x="2013" y="334"/>
                  </a:cubicBezTo>
                  <a:cubicBezTo>
                    <a:pt x="2179" y="334"/>
                    <a:pt x="2239" y="405"/>
                    <a:pt x="2358" y="512"/>
                  </a:cubicBezTo>
                  <a:cubicBezTo>
                    <a:pt x="2477" y="632"/>
                    <a:pt x="2632" y="774"/>
                    <a:pt x="2929" y="774"/>
                  </a:cubicBezTo>
                  <a:cubicBezTo>
                    <a:pt x="3025" y="774"/>
                    <a:pt x="3096" y="703"/>
                    <a:pt x="3096" y="620"/>
                  </a:cubicBezTo>
                  <a:cubicBezTo>
                    <a:pt x="3096" y="524"/>
                    <a:pt x="3025" y="453"/>
                    <a:pt x="2929" y="453"/>
                  </a:cubicBezTo>
                  <a:cubicBezTo>
                    <a:pt x="2775" y="441"/>
                    <a:pt x="2691" y="381"/>
                    <a:pt x="2596" y="274"/>
                  </a:cubicBezTo>
                  <a:cubicBezTo>
                    <a:pt x="2477" y="155"/>
                    <a:pt x="2310" y="0"/>
                    <a:pt x="2013" y="0"/>
                  </a:cubicBezTo>
                  <a:cubicBezTo>
                    <a:pt x="1715" y="0"/>
                    <a:pt x="1560" y="155"/>
                    <a:pt x="1429" y="274"/>
                  </a:cubicBezTo>
                  <a:cubicBezTo>
                    <a:pt x="1322" y="381"/>
                    <a:pt x="1251" y="453"/>
                    <a:pt x="1084" y="453"/>
                  </a:cubicBezTo>
                  <a:cubicBezTo>
                    <a:pt x="929" y="453"/>
                    <a:pt x="870" y="381"/>
                    <a:pt x="751" y="274"/>
                  </a:cubicBezTo>
                  <a:cubicBezTo>
                    <a:pt x="632" y="155"/>
                    <a:pt x="465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22222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